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Frank Ruhl Libre" panose="00000500000000000000" pitchFamily="2" charset="-79"/>
      <p:regular r:id="rId24"/>
      <p:bold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SemiBold" panose="000007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20229F-35AE-47BA-A0CC-80BF0E6B0939}">
  <a:tblStyle styleId="{DC20229F-35AE-47BA-A0CC-80BF0E6B09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0" y="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865b385b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865b385b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5ce326a7_7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5ce326a7_7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85ce326a7_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85ce326a7_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85ce326a7_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85ce326a7_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bd99390a5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bd99390a5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865b385b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865b385b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865b385b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865b385b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bd99390a5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bd99390a5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bd99390a5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bd99390a5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865b385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865b385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bd99390a5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bd99390a5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85ce326a7_6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85ce326a7_6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85ce326a7_6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85ce326a7_6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33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865b385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865b385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85ce312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85ce312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85ce326a7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85ce326a7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bd99390a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bd99390a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85ce326a7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85ce326a7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bd99390a5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bd99390a5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85ce326a7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85ce326a7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18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pic>
        <p:nvPicPr>
          <p:cNvPr id="71" name="Google Shape;71;p12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2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2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3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4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">
    <p:bg>
      <p:bgPr>
        <a:solidFill>
          <a:srgbClr val="220337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5" descr="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3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_1_1_1">
    <p:bg>
      <p:bgPr>
        <a:solidFill>
          <a:srgbClr val="220337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308" t="357" r="327" b="36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2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p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4" name="Google Shape;34;p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3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4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7" name="Google Shape;47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2" name="Google Shape;52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0" name="Google Shape;60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lusplus.com/reference/cstdlib/rand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priorit.com/dev-blog/344-libcurl-usage-downloading-protocols" TargetMode="External"/><Relationship Id="rId5" Type="http://schemas.openxmlformats.org/officeDocument/2006/relationships/hyperlink" Target="http://stahlke.org/dan/gnuplot-iostream/" TargetMode="External"/><Relationship Id="rId4" Type="http://schemas.openxmlformats.org/officeDocument/2006/relationships/hyperlink" Target="https://www.g.org/multithreading-in-cpp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ctrTitle"/>
          </p:nvPr>
        </p:nvSpPr>
        <p:spPr>
          <a:xfrm>
            <a:off x="311700" y="828050"/>
            <a:ext cx="8520600" cy="24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Impact of EPS on Stock Price Action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– Based on Event Study and Bootstrapping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6872500" y="3665500"/>
            <a:ext cx="19932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Siyun Wang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Boen Du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Jiawei Feng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Zhengxuan Yan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Feng Su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Jialin Xuan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596300" y="1120325"/>
            <a:ext cx="783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666666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FRE-GY 6883 Final Project</a:t>
            </a:r>
            <a:endParaRPr sz="2800" b="1">
              <a:solidFill>
                <a:srgbClr val="66666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072000" y="3875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By Team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486600" y="1637788"/>
            <a:ext cx="40638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data from excel file of earning announcement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endParaRPr lang="e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Initialize map for stocks and fill with corresponding eps information 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endParaRPr lang="e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map will be called by reference and be filled with prices and returns by other functions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00" y="1104063"/>
            <a:ext cx="3490401" cy="31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151350" y="242650"/>
            <a:ext cx="88413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PART1: Data extraction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151350" y="68580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 Read Announcements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75" y="1650325"/>
            <a:ext cx="4409073" cy="18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4831650" y="1833000"/>
            <a:ext cx="3597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 dirty="0"/>
              <a:t>Improved running time from </a:t>
            </a:r>
            <a:r>
              <a:rPr lang="en" sz="1200" dirty="0">
                <a:solidFill>
                  <a:schemeClr val="accent6"/>
                </a:solidFill>
              </a:rPr>
              <a:t>750s</a:t>
            </a:r>
            <a:r>
              <a:rPr lang="en" sz="1200" dirty="0"/>
              <a:t> to </a:t>
            </a:r>
            <a:r>
              <a:rPr lang="en" sz="1200" dirty="0">
                <a:solidFill>
                  <a:schemeClr val="accent6"/>
                </a:solidFill>
              </a:rPr>
              <a:t>115s</a:t>
            </a:r>
            <a:r>
              <a:rPr lang="en" sz="1200" dirty="0"/>
              <a:t> for 8 cores (</a:t>
            </a:r>
            <a:r>
              <a:rPr lang="en" sz="1200" dirty="0">
                <a:solidFill>
                  <a:schemeClr val="accent6"/>
                </a:solidFill>
              </a:rPr>
              <a:t>8</a:t>
            </a:r>
            <a:r>
              <a:rPr lang="en" sz="1200" dirty="0"/>
              <a:t> threads) machine for </a:t>
            </a:r>
            <a:r>
              <a:rPr lang="en" sz="1200" dirty="0">
                <a:solidFill>
                  <a:schemeClr val="accent6"/>
                </a:solidFill>
              </a:rPr>
              <a:t>N=60</a:t>
            </a:r>
            <a:r>
              <a:rPr lang="en" sz="1200" dirty="0"/>
              <a:t>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endParaRPr lang="en"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 dirty="0"/>
              <a:t>Testing Network: Spectrum(300Mbps); Ping eodhistoricaldata.com average around 80ms.</a:t>
            </a:r>
            <a:endParaRPr sz="1200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151350" y="242650"/>
            <a:ext cx="88413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PART1: Data extraction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151350" y="68580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Multithreading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5229725" y="2017650"/>
            <a:ext cx="35970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 dirty="0"/>
              <a:t>Only download days for -N to +N trading dates for each stock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endParaRPr lang="en"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 dirty="0"/>
              <a:t>Further improved running time from </a:t>
            </a:r>
            <a:r>
              <a:rPr lang="en" sz="1200" dirty="0">
                <a:solidFill>
                  <a:schemeClr val="accent6"/>
                </a:solidFill>
              </a:rPr>
              <a:t>115s</a:t>
            </a:r>
            <a:r>
              <a:rPr lang="en" sz="1200" dirty="0"/>
              <a:t> </a:t>
            </a:r>
            <a:r>
              <a:rPr lang="en" sz="1200"/>
              <a:t>to </a:t>
            </a:r>
            <a:r>
              <a:rPr lang="en" sz="1200">
                <a:solidFill>
                  <a:schemeClr val="accent6"/>
                </a:solidFill>
              </a:rPr>
              <a:t>81s</a:t>
            </a:r>
            <a:r>
              <a:rPr lang="en" sz="1200"/>
              <a:t> </a:t>
            </a:r>
            <a:r>
              <a:rPr lang="en" sz="1200" dirty="0"/>
              <a:t>under the same testing conditions.</a:t>
            </a:r>
            <a:endParaRPr sz="1200" dirty="0"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8025"/>
            <a:ext cx="5022838" cy="28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151350" y="242650"/>
            <a:ext cx="88413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PART1: Data extraction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151350" y="68580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3. Dynamic Date Range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954263"/>
            <a:ext cx="4622623" cy="16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13" y="1895996"/>
            <a:ext cx="4537748" cy="2293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4930850" y="1648200"/>
            <a:ext cx="3597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 dirty="0"/>
              <a:t>Use a sorted list of “surprises”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endParaRPr lang="en"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 dirty="0"/>
              <a:t>Compute variable “bar” as the 0.33 quantile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endParaRPr lang="en"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 dirty="0"/>
              <a:t>Divide stocks into 3 groups to make sure there are </a:t>
            </a:r>
            <a:r>
              <a:rPr lang="en" sz="1200" dirty="0">
                <a:solidFill>
                  <a:schemeClr val="accent6"/>
                </a:solidFill>
              </a:rPr>
              <a:t>roughly identical number</a:t>
            </a:r>
            <a:r>
              <a:rPr lang="en" sz="1200" dirty="0"/>
              <a:t> of stocks in each group</a:t>
            </a:r>
            <a:endParaRPr sz="1200"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50" y="242650"/>
            <a:ext cx="88413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PART1: Data extraction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151350" y="68580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4. Grouping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0" y="1496109"/>
            <a:ext cx="5171502" cy="319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 rotWithShape="1">
          <a:blip r:embed="rId4">
            <a:alphaModFix/>
          </a:blip>
          <a:srcRect l="15740" t="21272" r="6871"/>
          <a:stretch/>
        </p:blipFill>
        <p:spPr>
          <a:xfrm>
            <a:off x="3098050" y="3481063"/>
            <a:ext cx="1233325" cy="6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2757650" y="2959550"/>
            <a:ext cx="476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Frank Ruhl Libre"/>
              <a:buChar char="➢"/>
            </a:pPr>
            <a:r>
              <a:rPr lang="en" sz="900">
                <a:latin typeface="Frank Ruhl Libre"/>
                <a:ea typeface="Frank Ruhl Libre"/>
                <a:cs typeface="Frank Ruhl Libre"/>
                <a:sym typeface="Frank Ruhl Libre"/>
              </a:rPr>
              <a:t>Generating random number ranging from [0, group_size-1];</a:t>
            </a:r>
            <a:endParaRPr sz="900"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Frank Ruhl Libre"/>
              <a:buChar char="➢"/>
            </a:pPr>
            <a:r>
              <a:rPr lang="en" sz="900">
                <a:latin typeface="Frank Ruhl Libre"/>
                <a:ea typeface="Frank Ruhl Libre"/>
                <a:cs typeface="Frank Ruhl Libre"/>
                <a:sym typeface="Frank Ruhl Libre"/>
              </a:rPr>
              <a:t>Using a Judge Map to avoid duplicate sampling.</a:t>
            </a:r>
            <a:endParaRPr sz="900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4003250" y="1398275"/>
            <a:ext cx="4344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4437650" y="1066550"/>
            <a:ext cx="181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Generate a stock ticker Vector for each group.</a:t>
            </a:r>
            <a:endParaRPr sz="1200"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151350" y="242650"/>
            <a:ext cx="88413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PART2: Calculation &amp; Testing</a:t>
            </a:r>
            <a:endParaRPr sz="3100">
              <a:solidFill>
                <a:schemeClr val="accent1"/>
              </a:solidFill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2825" y="1532375"/>
            <a:ext cx="2602224" cy="25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25" y="792225"/>
            <a:ext cx="4208445" cy="13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51350" y="68580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1. Bootstrapping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700" y="894025"/>
            <a:ext cx="4745298" cy="379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483375" y="2860675"/>
            <a:ext cx="404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Enhancement: Using the formula to calculate E[X] and E[X²]  during each sampling to avoid additional loop.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51350" y="242650"/>
            <a:ext cx="88413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PART2: Calculation &amp; Testing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151350" y="68580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 Bootstrapping (Continue)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4">
            <a:alphaModFix/>
          </a:blip>
          <a:srcRect t="11645" b="72093"/>
          <a:stretch/>
        </p:blipFill>
        <p:spPr>
          <a:xfrm>
            <a:off x="20875" y="1059246"/>
            <a:ext cx="4555899" cy="42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5">
            <a:alphaModFix/>
          </a:blip>
          <a:srcRect l="6212" r="5166"/>
          <a:stretch/>
        </p:blipFill>
        <p:spPr>
          <a:xfrm>
            <a:off x="380975" y="1523700"/>
            <a:ext cx="3814725" cy="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7813" y="3780425"/>
            <a:ext cx="1958362" cy="4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/>
        </p:nvSpPr>
        <p:spPr>
          <a:xfrm>
            <a:off x="556025" y="1490650"/>
            <a:ext cx="42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75" y="2481451"/>
            <a:ext cx="4792899" cy="2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525" y="793295"/>
            <a:ext cx="4221302" cy="406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151350" y="242650"/>
            <a:ext cx="88413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PART2: Calculation &amp; Testing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151350" y="68580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Testing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775" y="980275"/>
            <a:ext cx="4637548" cy="205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1030325" y="1119450"/>
            <a:ext cx="403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Check Stock Selection, Retrieving, Grouping, Individual Stock Calculation, Bootstrapping Calculation…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51350" y="242650"/>
            <a:ext cx="88413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PART3: Outcome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-880137" y="3253625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N=60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2151600" y="3253625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N=75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5027075" y="3253625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N=90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151350" y="68580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 gnuplot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675" y="1489000"/>
            <a:ext cx="3321599" cy="17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25" y="1489000"/>
            <a:ext cx="2870475" cy="17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7300" y="1489000"/>
            <a:ext cx="2952074" cy="1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311700" y="35685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312750" y="1070775"/>
            <a:ext cx="8518500" cy="3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● After announcement day, stocks in Beat group show the highest abnormal returns while stocks in Miss group show lowest abnormal return. </a:t>
            </a: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investors react quickly to the earnings surprise information and the effects are long-lasting.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● Around 10 days before announcement day, stocks in Beat and Meet groups begin to show an upward trend, while stocks in Miss group begin to show a downward trend.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This shows investors may get to know some unpublished information a short period before the announcement day.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8188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 and Improvement</a:t>
            </a: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>
            <a:off x="311700" y="1448400"/>
            <a:ext cx="81888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Concern: Cumulative sum of arithmetic return does not make financial sense.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Improvement: Use log returns to sum or use arithmetic returns to multiply.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Distribution</a:t>
            </a:r>
            <a:endParaRPr/>
          </a:p>
        </p:txBody>
      </p:sp>
      <p:graphicFrame>
        <p:nvGraphicFramePr>
          <p:cNvPr id="129" name="Google Shape;129;p22"/>
          <p:cNvGraphicFramePr/>
          <p:nvPr/>
        </p:nvGraphicFramePr>
        <p:xfrm>
          <a:off x="952500" y="1608725"/>
          <a:ext cx="7239000" cy="2773470"/>
        </p:xfrm>
        <a:graphic>
          <a:graphicData uri="http://schemas.openxmlformats.org/drawingml/2006/table">
            <a:tbl>
              <a:tblPr>
                <a:noFill/>
                <a:tableStyleId>{DC20229F-35AE-47BA-A0CC-80BF0E6B0939}</a:tableStyleId>
              </a:tblPr>
              <a:tblGrid>
                <a:gridCol w="19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Siyun Wang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 Allocation, Matrix Operator, Bootstrapping,Testing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Boen Du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Libcurl, Menu, Date Parsing, EPS grouping, Testing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Jiawei Feng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Libcurl, Stock Class Design, UML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Zhengxuan Yan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Libcurl, Stock Class Design, Multithreading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Feng Su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Stock Class Design, Gnuplot, Menu, UML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Jialin Xuan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API query, Matrix Operator, Gnuplot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311700" y="20700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</a:t>
            </a:r>
            <a:endParaRPr sz="3000"/>
          </a:p>
        </p:txBody>
      </p:sp>
      <p:sp>
        <p:nvSpPr>
          <p:cNvPr id="265" name="Google Shape;265;p39"/>
          <p:cNvSpPr txBox="1">
            <a:spLocks noGrp="1"/>
          </p:cNvSpPr>
          <p:nvPr>
            <p:ph type="body" idx="1"/>
          </p:nvPr>
        </p:nvSpPr>
        <p:spPr>
          <a:xfrm>
            <a:off x="732300" y="952100"/>
            <a:ext cx="7679400" cy="3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● random number function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https://www.cplusplus.com/reference/cstdlib/rand/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● Multithreading in C++</a:t>
            </a:r>
            <a:endParaRPr sz="2400" b="1">
              <a:solidFill>
                <a:srgbClr val="27323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https://www.geeksforgeeks.org/multithreading-in-cpp/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● gnuplot for C++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http://stahlke.org/dan/gnuplot-iostream/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● libcurl for C++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https://www.apriorit.com/dev-blog/344-libcurl-usage-downloading-protocols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2737485" y="2081520"/>
            <a:ext cx="3669030" cy="980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</a:t>
            </a:r>
            <a:r>
              <a:rPr lang="en-US" sz="4400" dirty="0"/>
              <a:t>HANK YOU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58822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638250" y="1410425"/>
            <a:ext cx="7867500" cy="28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Discover market’s response to various levels of EPS surprises before and after the announcement date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Method: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C++ Based Console Application, Bootstrapping method, AAR &amp; CAAR Calculation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Marginal Contribution: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C++ Multithreading, Flexible data retrieval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Result: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 high surprise will often lead to a sharp increase in the stock price, while a low surprise to a rapid decline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0" y="0"/>
            <a:ext cx="452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UML </a:t>
            </a:r>
            <a:r>
              <a:rPr lang="en" sz="1300" b="1">
                <a:solidFill>
                  <a:srgbClr val="494C4E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(Menu)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26" y="519425"/>
            <a:ext cx="6114929" cy="44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0" y="0"/>
            <a:ext cx="452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UML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25" y="423700"/>
            <a:ext cx="7968122" cy="40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400050" y="772075"/>
            <a:ext cx="8688300" cy="3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Data structure design: Map for data of stocks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Libcurl configuration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Fetch earnings and surprise from excel files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Fetch Benchmark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Dynamically fetch prices for every stock based on valid trading dates and their announcement date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Select stocks from Russell 3000, excluding stocks that: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Lack of Earning Announcement Information in 2nd quarter of 2021;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Lack of enough historical data for 2N+1;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announcement date in not a trading date.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151350" y="242650"/>
            <a:ext cx="88413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PART1: Data extraction</a:t>
            </a:r>
            <a:endParaRPr sz="3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0" y="0"/>
            <a:ext cx="853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Stock Class and Stock Map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000" y="685800"/>
            <a:ext cx="5741993" cy="404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0" y="0"/>
            <a:ext cx="452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Stock Class</a:t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400450" y="1361525"/>
            <a:ext cx="3603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CalcReturns()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returns,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benchmark returns, cumulative daily returns, abnormal returns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Display()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for case 2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167425" cy="442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0" y="0"/>
            <a:ext cx="8569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Calculation of Individual Stocks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575100"/>
            <a:ext cx="3654005" cy="39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475" y="1152088"/>
            <a:ext cx="3193351" cy="28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751</Words>
  <Application>Microsoft Office PowerPoint</Application>
  <PresentationFormat>全屏显示(16:9)</PresentationFormat>
  <Paragraphs>112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Frank Ruhl Libre</vt:lpstr>
      <vt:lpstr>Arial</vt:lpstr>
      <vt:lpstr>Montserrat</vt:lpstr>
      <vt:lpstr>Montserrat SemiBold</vt:lpstr>
      <vt:lpstr>NYU Elegant</vt:lpstr>
      <vt:lpstr>The Impact of EPS on Stock Price Action   – Based on Event Study and Bootstrapping</vt:lpstr>
      <vt:lpstr>Work Distribution</vt:lpstr>
      <vt:lpstr>Executive Summary</vt:lpstr>
      <vt:lpstr>PowerPoint 演示文稿</vt:lpstr>
      <vt:lpstr>PowerPoint 演示文稿</vt:lpstr>
      <vt:lpstr>PART1: Data extraction</vt:lpstr>
      <vt:lpstr>PowerPoint 演示文稿</vt:lpstr>
      <vt:lpstr>PowerPoint 演示文稿</vt:lpstr>
      <vt:lpstr>PowerPoint 演示文稿</vt:lpstr>
      <vt:lpstr>PART1: Data extraction</vt:lpstr>
      <vt:lpstr>PART1: Data extraction</vt:lpstr>
      <vt:lpstr>PART1: Data extraction</vt:lpstr>
      <vt:lpstr>PART1: Data extraction</vt:lpstr>
      <vt:lpstr>PART2: Calculation &amp; Testing</vt:lpstr>
      <vt:lpstr>PART2: Calculation &amp; Testing</vt:lpstr>
      <vt:lpstr>PART2: Calculation &amp; Testing</vt:lpstr>
      <vt:lpstr>PART3: Outcome</vt:lpstr>
      <vt:lpstr>Conclusion</vt:lpstr>
      <vt:lpstr>Concern and Improvement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EPS on Stock Price Action   – Based on Event Study and Bootstrapping</dc:title>
  <cp:lastModifiedBy>Yan Zhengxuan</cp:lastModifiedBy>
  <cp:revision>5</cp:revision>
  <dcterms:modified xsi:type="dcterms:W3CDTF">2022-05-14T17:49:35Z</dcterms:modified>
</cp:coreProperties>
</file>